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52"/>
  </p:notesMasterIdLst>
  <p:handoutMasterIdLst>
    <p:handoutMasterId r:id="rId53"/>
  </p:handoutMasterIdLst>
  <p:sldIdLst>
    <p:sldId id="510" r:id="rId3"/>
    <p:sldId id="511" r:id="rId4"/>
    <p:sldId id="515" r:id="rId5"/>
    <p:sldId id="573" r:id="rId6"/>
    <p:sldId id="525" r:id="rId7"/>
    <p:sldId id="553" r:id="rId8"/>
    <p:sldId id="547" r:id="rId9"/>
    <p:sldId id="551" r:id="rId10"/>
    <p:sldId id="549" r:id="rId11"/>
    <p:sldId id="527" r:id="rId12"/>
    <p:sldId id="529" r:id="rId13"/>
    <p:sldId id="530" r:id="rId14"/>
    <p:sldId id="531" r:id="rId15"/>
    <p:sldId id="532" r:id="rId16"/>
    <p:sldId id="533" r:id="rId17"/>
    <p:sldId id="534" r:id="rId18"/>
    <p:sldId id="536" r:id="rId19"/>
    <p:sldId id="555" r:id="rId20"/>
    <p:sldId id="556" r:id="rId21"/>
    <p:sldId id="557" r:id="rId22"/>
    <p:sldId id="558" r:id="rId23"/>
    <p:sldId id="559" r:id="rId24"/>
    <p:sldId id="560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06" r:id="rId33"/>
    <p:sldId id="583" r:id="rId34"/>
    <p:sldId id="584" r:id="rId35"/>
    <p:sldId id="585" r:id="rId36"/>
    <p:sldId id="586" r:id="rId37"/>
    <p:sldId id="587" r:id="rId38"/>
    <p:sldId id="588" r:id="rId39"/>
    <p:sldId id="589" r:id="rId40"/>
    <p:sldId id="590" r:id="rId41"/>
    <p:sldId id="593" r:id="rId42"/>
    <p:sldId id="591" r:id="rId43"/>
    <p:sldId id="592" r:id="rId44"/>
    <p:sldId id="594" r:id="rId45"/>
    <p:sldId id="575" r:id="rId46"/>
    <p:sldId id="576" r:id="rId47"/>
    <p:sldId id="577" r:id="rId48"/>
    <p:sldId id="578" r:id="rId49"/>
    <p:sldId id="579" r:id="rId50"/>
    <p:sldId id="580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5DD6D-81C8-49B8-8B4F-F54B5FEBEE1D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D4F3486-3BA1-40CD-A4BA-0B0F1E487798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DB</a:t>
          </a:r>
          <a:r>
            <a:rPr lang="ko-KR" altLang="en-US" sz="1200" dirty="0" smtClean="0"/>
            <a:t>질의 관련</a:t>
          </a:r>
          <a:endParaRPr lang="en-US" altLang="ko-KR" sz="1200" dirty="0" smtClean="0"/>
        </a:p>
        <a:p>
          <a:pPr latinLnBrk="1"/>
          <a:r>
            <a:rPr lang="ko-KR" altLang="en-US" sz="1200" dirty="0" smtClean="0"/>
            <a:t>클래스 </a:t>
          </a:r>
          <a:endParaRPr lang="ko-KR" altLang="en-US" sz="1200" dirty="0"/>
        </a:p>
      </dgm:t>
    </dgm:pt>
    <dgm:pt modelId="{664693EB-28A6-4A44-B9A3-CBE4AD4F5E93}" type="parTrans" cxnId="{554F6B6E-D39D-497B-A6AF-CF052E17A9FC}">
      <dgm:prSet/>
      <dgm:spPr/>
      <dgm:t>
        <a:bodyPr/>
        <a:lstStyle/>
        <a:p>
          <a:pPr latinLnBrk="1"/>
          <a:endParaRPr lang="ko-KR" altLang="en-US" sz="1200"/>
        </a:p>
      </dgm:t>
    </dgm:pt>
    <dgm:pt modelId="{5EBCDF7F-BE60-47FE-A558-EDBFBC6F7198}" type="sibTrans" cxnId="{554F6B6E-D39D-497B-A6AF-CF052E17A9FC}">
      <dgm:prSet/>
      <dgm:spPr/>
      <dgm:t>
        <a:bodyPr/>
        <a:lstStyle/>
        <a:p>
          <a:pPr latinLnBrk="1"/>
          <a:endParaRPr lang="ko-KR" altLang="en-US" sz="1200"/>
        </a:p>
      </dgm:t>
    </dgm:pt>
    <dgm:pt modelId="{C75ED3C6-9A5C-4C56-A189-07BACCD7F801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DB</a:t>
          </a:r>
          <a:r>
            <a:rPr lang="ko-KR" altLang="en-US" sz="1200" dirty="0" smtClean="0"/>
            <a:t>관린</a:t>
          </a:r>
          <a:r>
            <a:rPr lang="en-US" altLang="ko-KR" sz="1200" dirty="0" smtClean="0"/>
            <a:t/>
          </a:r>
          <a:br>
            <a:rPr lang="en-US" altLang="ko-KR" sz="1200" dirty="0" smtClean="0"/>
          </a:br>
          <a:r>
            <a:rPr lang="ko-KR" altLang="en-US" sz="1200" dirty="0" smtClean="0"/>
            <a:t>클래스</a:t>
          </a:r>
          <a:endParaRPr lang="ko-KR" altLang="en-US" sz="1200" dirty="0"/>
        </a:p>
      </dgm:t>
    </dgm:pt>
    <dgm:pt modelId="{EFE6C294-5CB0-4BAD-822B-42ABEB1F7804}" type="parTrans" cxnId="{222169CC-399F-4F31-8378-6D8BACC1F870}">
      <dgm:prSet/>
      <dgm:spPr/>
      <dgm:t>
        <a:bodyPr/>
        <a:lstStyle/>
        <a:p>
          <a:pPr latinLnBrk="1"/>
          <a:endParaRPr lang="ko-KR" altLang="en-US"/>
        </a:p>
      </dgm:t>
    </dgm:pt>
    <dgm:pt modelId="{3368FD88-6CFA-4777-94EC-19142D1CBB30}" type="sibTrans" cxnId="{222169CC-399F-4F31-8378-6D8BACC1F870}">
      <dgm:prSet/>
      <dgm:spPr/>
      <dgm:t>
        <a:bodyPr/>
        <a:lstStyle/>
        <a:p>
          <a:pPr latinLnBrk="1"/>
          <a:endParaRPr lang="ko-KR" altLang="en-US"/>
        </a:p>
      </dgm:t>
    </dgm:pt>
    <dgm:pt modelId="{EFE8E6B4-3F9B-4273-B8FC-FCE2F12509FC}" type="pres">
      <dgm:prSet presAssocID="{4EA5DD6D-81C8-49B8-8B4F-F54B5FEBEE1D}" presName="Name0" presStyleCnt="0">
        <dgm:presLayoutVars>
          <dgm:dir/>
          <dgm:resizeHandles val="exact"/>
        </dgm:presLayoutVars>
      </dgm:prSet>
      <dgm:spPr/>
    </dgm:pt>
    <dgm:pt modelId="{D39B49B6-65BB-4585-B2A3-12A4F255F8AD}" type="pres">
      <dgm:prSet presAssocID="{C75ED3C6-9A5C-4C56-A189-07BACCD7F801}" presName="parTxOnly" presStyleLbl="node1" presStyleIdx="0" presStyleCnt="2" custLinFactNeighborX="39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D153AE-D910-4833-8C08-8B0CB2FFC02A}" type="pres">
      <dgm:prSet presAssocID="{3368FD88-6CFA-4777-94EC-19142D1CBB30}" presName="parSpace" presStyleCnt="0"/>
      <dgm:spPr/>
    </dgm:pt>
    <dgm:pt modelId="{4A73E3B2-AC68-40D7-83D9-3941B4D86ECA}" type="pres">
      <dgm:prSet presAssocID="{CD4F3486-3BA1-40CD-A4BA-0B0F1E487798}" presName="parTxOnly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FDBCA70-DE5B-41F1-8F5D-3AE948F62141}" type="presOf" srcId="{4EA5DD6D-81C8-49B8-8B4F-F54B5FEBEE1D}" destId="{EFE8E6B4-3F9B-4273-B8FC-FCE2F12509FC}" srcOrd="0" destOrd="0" presId="urn:microsoft.com/office/officeart/2005/8/layout/hChevron3"/>
    <dgm:cxn modelId="{7C9A1144-237E-4561-BDC4-83E0CD5FADFC}" type="presOf" srcId="{C75ED3C6-9A5C-4C56-A189-07BACCD7F801}" destId="{D39B49B6-65BB-4585-B2A3-12A4F255F8AD}" srcOrd="0" destOrd="0" presId="urn:microsoft.com/office/officeart/2005/8/layout/hChevron3"/>
    <dgm:cxn modelId="{222169CC-399F-4F31-8378-6D8BACC1F870}" srcId="{4EA5DD6D-81C8-49B8-8B4F-F54B5FEBEE1D}" destId="{C75ED3C6-9A5C-4C56-A189-07BACCD7F801}" srcOrd="0" destOrd="0" parTransId="{EFE6C294-5CB0-4BAD-822B-42ABEB1F7804}" sibTransId="{3368FD88-6CFA-4777-94EC-19142D1CBB30}"/>
    <dgm:cxn modelId="{554F6B6E-D39D-497B-A6AF-CF052E17A9FC}" srcId="{4EA5DD6D-81C8-49B8-8B4F-F54B5FEBEE1D}" destId="{CD4F3486-3BA1-40CD-A4BA-0B0F1E487798}" srcOrd="1" destOrd="0" parTransId="{664693EB-28A6-4A44-B9A3-CBE4AD4F5E93}" sibTransId="{5EBCDF7F-BE60-47FE-A558-EDBFBC6F7198}"/>
    <dgm:cxn modelId="{EE5A81E3-A805-40B0-BBA4-DD7B7F7ACC00}" type="presOf" srcId="{CD4F3486-3BA1-40CD-A4BA-0B0F1E487798}" destId="{4A73E3B2-AC68-40D7-83D9-3941B4D86ECA}" srcOrd="0" destOrd="0" presId="urn:microsoft.com/office/officeart/2005/8/layout/hChevron3"/>
    <dgm:cxn modelId="{3BA14DE6-E3DE-4116-89DA-86EFDCAE8CDD}" type="presParOf" srcId="{EFE8E6B4-3F9B-4273-B8FC-FCE2F12509FC}" destId="{D39B49B6-65BB-4585-B2A3-12A4F255F8AD}" srcOrd="0" destOrd="0" presId="urn:microsoft.com/office/officeart/2005/8/layout/hChevron3"/>
    <dgm:cxn modelId="{3545D033-34CA-45EB-95EE-EFD34DE86A1F}" type="presParOf" srcId="{EFE8E6B4-3F9B-4273-B8FC-FCE2F12509FC}" destId="{84D153AE-D910-4833-8C08-8B0CB2FFC02A}" srcOrd="1" destOrd="0" presId="urn:microsoft.com/office/officeart/2005/8/layout/hChevron3"/>
    <dgm:cxn modelId="{4817CA40-5D61-4076-BBB3-CFFCED86993D}" type="presParOf" srcId="{EFE8E6B4-3F9B-4273-B8FC-FCE2F12509FC}" destId="{4A73E3B2-AC68-40D7-83D9-3941B4D86ECA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B49B6-65BB-4585-B2A3-12A4F255F8AD}">
      <dsp:nvSpPr>
        <dsp:cNvPr id="0" name=""/>
        <dsp:cNvSpPr/>
      </dsp:nvSpPr>
      <dsp:spPr>
        <a:xfrm>
          <a:off x="16226" y="0"/>
          <a:ext cx="1761407" cy="67063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DB</a:t>
          </a:r>
          <a:r>
            <a:rPr lang="ko-KR" altLang="en-US" sz="1200" kern="1200" dirty="0" smtClean="0"/>
            <a:t>관린</a:t>
          </a:r>
          <a:r>
            <a:rPr lang="en-US" altLang="ko-KR" sz="1200" kern="1200" dirty="0" smtClean="0"/>
            <a:t/>
          </a:r>
          <a:br>
            <a:rPr lang="en-US" altLang="ko-KR" sz="1200" kern="1200" dirty="0" smtClean="0"/>
          </a:br>
          <a:r>
            <a:rPr lang="ko-KR" altLang="en-US" sz="1200" kern="1200" dirty="0" smtClean="0"/>
            <a:t>클래스</a:t>
          </a:r>
          <a:endParaRPr lang="ko-KR" altLang="en-US" sz="1200" kern="1200" dirty="0"/>
        </a:p>
      </dsp:txBody>
      <dsp:txXfrm>
        <a:off x="16226" y="0"/>
        <a:ext cx="1593748" cy="670637"/>
      </dsp:txXfrm>
    </dsp:sp>
    <dsp:sp modelId="{4A73E3B2-AC68-40D7-83D9-3941B4D86ECA}">
      <dsp:nvSpPr>
        <dsp:cNvPr id="0" name=""/>
        <dsp:cNvSpPr/>
      </dsp:nvSpPr>
      <dsp:spPr>
        <a:xfrm>
          <a:off x="1411607" y="0"/>
          <a:ext cx="1761407" cy="670637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DB</a:t>
          </a:r>
          <a:r>
            <a:rPr lang="ko-KR" altLang="en-US" sz="1200" kern="1200" dirty="0" smtClean="0"/>
            <a:t>질의 관련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클래스 </a:t>
          </a:r>
          <a:endParaRPr lang="ko-KR" altLang="en-US" sz="1200" kern="1200" dirty="0"/>
        </a:p>
      </dsp:txBody>
      <dsp:txXfrm>
        <a:off x="1746926" y="0"/>
        <a:ext cx="1090770" cy="670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6/11/2018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6/11/2018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5" r:id="rId13"/>
    <p:sldLayoutId id="2147483697" r:id="rId14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3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0684" y="80069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600" b="0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리니어레이아웃</a:t>
            </a:r>
            <a:r>
              <a:rPr lang="en-US" altLang="ko-KR" dirty="0"/>
              <a:t>1 :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(</a:t>
            </a:r>
            <a:r>
              <a:rPr lang="en-US" altLang="ko-KR" dirty="0" err="1"/>
              <a:t>edtName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리니어레이아웃</a:t>
            </a:r>
            <a:r>
              <a:rPr lang="en-US" altLang="ko-KR" dirty="0"/>
              <a:t>2 :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(</a:t>
            </a:r>
            <a:r>
              <a:rPr lang="en-US" altLang="ko-KR" dirty="0" err="1"/>
              <a:t>edtNumber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리니어레이아웃</a:t>
            </a:r>
            <a:r>
              <a:rPr lang="en-US" altLang="ko-KR" dirty="0"/>
              <a:t>3 : </a:t>
            </a:r>
            <a:r>
              <a:rPr lang="ko-KR" altLang="en-US" dirty="0"/>
              <a:t>버튼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en-US" altLang="ko-KR" dirty="0" err="1"/>
              <a:t>btnInit</a:t>
            </a:r>
            <a:r>
              <a:rPr lang="en-US" altLang="ko-KR" dirty="0"/>
              <a:t>, </a:t>
            </a:r>
            <a:r>
              <a:rPr lang="en-US" altLang="ko-KR" dirty="0" err="1"/>
              <a:t>btnInsert</a:t>
            </a:r>
            <a:r>
              <a:rPr lang="en-US" altLang="ko-KR" dirty="0"/>
              <a:t>, </a:t>
            </a:r>
            <a:r>
              <a:rPr lang="en-US" altLang="ko-KR" dirty="0" err="1"/>
              <a:t>btnSelect</a:t>
            </a:r>
            <a:r>
              <a:rPr lang="en-US" altLang="ko-KR" dirty="0"/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리니어레이아웃</a:t>
            </a:r>
            <a:r>
              <a:rPr lang="en-US" altLang="ko-KR" dirty="0"/>
              <a:t>4 : </a:t>
            </a:r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(</a:t>
            </a:r>
            <a:r>
              <a:rPr lang="en-US" altLang="ko-KR" sz="1200" dirty="0" err="1"/>
              <a:t>edtNameResult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edtNumberResult</a:t>
            </a:r>
            <a:r>
              <a:rPr lang="en-US" altLang="ko-KR" sz="1200" dirty="0"/>
              <a:t>)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8 오전 5.1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70" y="517675"/>
            <a:ext cx="2501765" cy="40423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"/>
          <a:stretch/>
        </p:blipFill>
        <p:spPr>
          <a:xfrm>
            <a:off x="413802" y="3007199"/>
            <a:ext cx="4712194" cy="38508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" r="34878" b="4990"/>
          <a:stretch/>
        </p:blipFill>
        <p:spPr>
          <a:xfrm>
            <a:off x="5032259" y="4932599"/>
            <a:ext cx="3441621" cy="14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19" y="1052736"/>
            <a:ext cx="8957135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SQLiteOpenHelper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클래스에서 상속받은 클래스를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정의한 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생성자를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"/>
          <a:stretch/>
        </p:blipFill>
        <p:spPr>
          <a:xfrm>
            <a:off x="618547" y="1967609"/>
            <a:ext cx="5866603" cy="44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myDBHelper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클래스의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onCreate( 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onUpgrade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onCreate(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메소드에는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테이블을 생성하는 기능을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onUpgrade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메소드에서는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테이블을 삭제한 후 다시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 descr="스크린샷 2017-02-28 오전 5.18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/>
          <a:stretch/>
        </p:blipFill>
        <p:spPr>
          <a:xfrm>
            <a:off x="599309" y="2382982"/>
            <a:ext cx="7492674" cy="30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221" y="92342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클래스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새로 생성한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myDBHelper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 변수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에디트텍스트에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대응할 변수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대응할 변수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SQLiteDatabase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 변수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/>
          <a:stretch/>
        </p:blipFill>
        <p:spPr>
          <a:xfrm>
            <a:off x="4099143" y="2188964"/>
            <a:ext cx="5055787" cy="42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/>
              <a:t>&lt;</a:t>
            </a:r>
            <a:r>
              <a:rPr lang="ko-KR" altLang="en-US" sz="1800" b="1" dirty="0"/>
              <a:t>초기화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클릭했을 때 동작하는 </a:t>
            </a:r>
            <a:r>
              <a:rPr lang="ko-KR" altLang="en-US" sz="1800" b="1" dirty="0" err="1" smtClean="0"/>
              <a:t>리스너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022"/>
          <a:stretch/>
        </p:blipFill>
        <p:spPr>
          <a:xfrm>
            <a:off x="548373" y="1505527"/>
            <a:ext cx="7636001" cy="25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/>
              <a:t>&lt;</a:t>
            </a:r>
            <a:r>
              <a:rPr lang="ko-KR" altLang="en-US" sz="1800" b="1" dirty="0"/>
              <a:t>입력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을 클릭하면 </a:t>
            </a:r>
            <a:r>
              <a:rPr lang="ko-KR" altLang="en-US" sz="1800" b="1" dirty="0" err="1"/>
              <a:t>에디트텍스트의</a:t>
            </a:r>
            <a:r>
              <a:rPr lang="ko-KR" altLang="en-US" sz="1800" b="1" dirty="0"/>
              <a:t> 값이 입력되는 </a:t>
            </a:r>
            <a:r>
              <a:rPr lang="ko-KR" altLang="en-US" sz="1800" b="1" dirty="0" err="1" smtClean="0"/>
              <a:t>리스너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93540" y="1560816"/>
            <a:ext cx="7636089" cy="4312431"/>
            <a:chOff x="827395" y="2621411"/>
            <a:chExt cx="6939068" cy="46581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22"/>
            <a:stretch/>
          </p:blipFill>
          <p:spPr>
            <a:xfrm>
              <a:off x="827395" y="2621411"/>
              <a:ext cx="6939068" cy="283343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846" y="4525671"/>
              <a:ext cx="1959985" cy="2753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/>
              <a:t>&lt;</a:t>
            </a:r>
            <a:r>
              <a:rPr lang="ko-KR" altLang="en-US" sz="1800" b="1" dirty="0" smtClean="0"/>
              <a:t>조회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클릭할 때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테이블에 입력된 </a:t>
            </a:r>
            <a:r>
              <a:rPr lang="ko-KR" altLang="en-US" sz="1800" b="1" dirty="0" smtClean="0"/>
              <a:t>내용이 모두 </a:t>
            </a:r>
            <a:r>
              <a:rPr lang="ko-KR" altLang="en-US" sz="1800" b="1" dirty="0"/>
              <a:t>아래쪽 </a:t>
            </a:r>
            <a:r>
              <a:rPr lang="ko-KR" altLang="en-US" sz="1800" b="1" dirty="0" err="1"/>
              <a:t>에디트텍스트에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출력되는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리스너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/>
          <a:stretch/>
        </p:blipFill>
        <p:spPr>
          <a:xfrm>
            <a:off x="601682" y="1777945"/>
            <a:ext cx="6092916" cy="4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4" y="1287829"/>
            <a:ext cx="8719991" cy="49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활용 ▶</a:t>
            </a:r>
            <a:r>
              <a:rPr lang="en-US" altLang="ko-KR" dirty="0"/>
              <a:t>SQLite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028" t="33437" r="51962" b="26656"/>
          <a:stretch/>
        </p:blipFill>
        <p:spPr>
          <a:xfrm>
            <a:off x="251520" y="1052736"/>
            <a:ext cx="3325091" cy="4731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2972" t="32512" r="6826" b="23575"/>
          <a:stretch/>
        </p:blipFill>
        <p:spPr>
          <a:xfrm>
            <a:off x="3576611" y="774701"/>
            <a:ext cx="3505681" cy="57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0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활용 ▶</a:t>
            </a:r>
            <a:r>
              <a:rPr lang="en-US" altLang="ko-KR" dirty="0"/>
              <a:t>SQLite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287" t="16487" r="52788" b="36363"/>
          <a:stretch/>
        </p:blipFill>
        <p:spPr>
          <a:xfrm>
            <a:off x="251520" y="774701"/>
            <a:ext cx="6800444" cy="6016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08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정보의 저장 </a:t>
            </a:r>
            <a:r>
              <a:rPr lang="en-US" altLang="ko-KR" sz="1800" dirty="0"/>
              <a:t>: </a:t>
            </a:r>
            <a:r>
              <a:rPr lang="ko-KR" altLang="en-US" sz="1800" dirty="0"/>
              <a:t>파일 또는 데이터 베이스를 이용</a:t>
            </a:r>
            <a:endParaRPr lang="en-US" altLang="ko-KR" sz="1800" dirty="0"/>
          </a:p>
          <a:p>
            <a:pPr lvl="1"/>
            <a:r>
              <a:rPr lang="ko-KR" altLang="en-US" sz="1400" dirty="0"/>
              <a:t>파일 입출력을 이용하여 </a:t>
            </a:r>
            <a:r>
              <a:rPr lang="en-US" altLang="ko-KR" sz="1400" dirty="0"/>
              <a:t>**.txt </a:t>
            </a:r>
            <a:r>
              <a:rPr lang="ko-KR" altLang="en-US" sz="1400" dirty="0"/>
              <a:t> 만들어서 사용</a:t>
            </a:r>
            <a:endParaRPr lang="en-US" altLang="ko-KR" sz="1400" dirty="0"/>
          </a:p>
          <a:p>
            <a:pPr lvl="1"/>
            <a:r>
              <a:rPr lang="en-US" altLang="ko-KR" sz="1400" dirty="0"/>
              <a:t> </a:t>
            </a:r>
            <a:r>
              <a:rPr lang="ko-KR" altLang="en-US" sz="1400" dirty="0"/>
              <a:t>데이터베이스 를 이용하여 </a:t>
            </a:r>
            <a:r>
              <a:rPr lang="en-US" altLang="ko-KR" sz="1400" dirty="0"/>
              <a:t>**.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파일을 만들어서 사용</a:t>
            </a:r>
            <a:endParaRPr lang="en-US" altLang="ko-KR" sz="1400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데이터베이스 정의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대용량의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 집합을 체계적으로 구성해놓은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데이터베이스 관리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데이터베이스는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사용자나 시스템이 서로 공유할 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있어야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데이터베이스 관리 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DataBase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Management System, DBMS)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은 이러한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데이터베이스를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관리해주는 시스템 또는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소프트웨어를 말함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기본 ▶</a:t>
            </a:r>
            <a:r>
              <a:rPr lang="ko-KR" altLang="en-US" sz="2400" dirty="0" smtClean="0"/>
              <a:t>데이터베이스 기본 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11" y="4248477"/>
            <a:ext cx="2570478" cy="16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활용 ▶</a:t>
            </a:r>
            <a:r>
              <a:rPr lang="en-US" altLang="ko-KR" dirty="0"/>
              <a:t>SQLite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69" t="16487" r="41804" b="39445"/>
          <a:stretch/>
        </p:blipFill>
        <p:spPr>
          <a:xfrm>
            <a:off x="251520" y="914399"/>
            <a:ext cx="8295094" cy="49322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551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활용 ▶</a:t>
            </a:r>
            <a:r>
              <a:rPr lang="en-US" altLang="ko-KR" dirty="0"/>
              <a:t>SQLite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672" t="18028" r="52078" b="17719"/>
          <a:stretch/>
        </p:blipFill>
        <p:spPr>
          <a:xfrm>
            <a:off x="251520" y="1052737"/>
            <a:ext cx="5775208" cy="5328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2293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활용 ▶</a:t>
            </a:r>
            <a:r>
              <a:rPr lang="en-US" altLang="ko-KR" dirty="0"/>
              <a:t>SQLite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49" t="15870" r="45729" b="36672"/>
          <a:stretch/>
        </p:blipFill>
        <p:spPr>
          <a:xfrm>
            <a:off x="403919" y="1052736"/>
            <a:ext cx="7382335" cy="5642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828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활용 ▶</a:t>
            </a:r>
            <a:r>
              <a:rPr lang="en-US" altLang="ko-KR" dirty="0"/>
              <a:t>SQLite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633" t="43143" r="41457" b="19568"/>
          <a:stretch/>
        </p:blipFill>
        <p:spPr>
          <a:xfrm>
            <a:off x="251520" y="1052736"/>
            <a:ext cx="8640000" cy="5328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198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smtClean="0"/>
              <a:t>화면 </a:t>
            </a:r>
            <a:r>
              <a:rPr lang="ko-KR" altLang="en-US" sz="1600" b="0" dirty="0"/>
              <a:t>디자인 및 편집</a:t>
            </a:r>
            <a:endParaRPr lang="en-US" altLang="ko-KR" sz="1600" b="0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0" dirty="0" err="1" smtClean="0"/>
              <a:t>LinearLayout</a:t>
            </a:r>
            <a:endParaRPr lang="en-US" altLang="ko-KR" sz="1600" b="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Chronometer </a:t>
            </a:r>
            <a:r>
              <a:rPr lang="en-US" altLang="ko-KR" sz="1400" dirty="0"/>
              <a:t>1</a:t>
            </a:r>
            <a:r>
              <a:rPr lang="ko-KR" altLang="en-US" sz="1400" dirty="0"/>
              <a:t>개와 </a:t>
            </a:r>
            <a:r>
              <a:rPr lang="en-US" altLang="ko-KR" sz="1400" dirty="0"/>
              <a:t>Button 1</a:t>
            </a:r>
            <a:r>
              <a:rPr lang="ko-KR" altLang="en-US" sz="1400" dirty="0"/>
              <a:t>개를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위젯의 </a:t>
            </a:r>
            <a:r>
              <a:rPr lang="en-US" altLang="ko-KR" sz="1400" dirty="0"/>
              <a:t>id</a:t>
            </a:r>
            <a:r>
              <a:rPr lang="ko-KR" altLang="en-US" sz="1400" dirty="0"/>
              <a:t>는 </a:t>
            </a:r>
            <a:r>
              <a:rPr lang="en-US" altLang="ko-KR" sz="1400" dirty="0"/>
              <a:t>chronometer1, </a:t>
            </a:r>
            <a:r>
              <a:rPr lang="en-US" altLang="ko-KR" sz="1400" dirty="0" err="1"/>
              <a:t>btnStart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0" dirty="0" err="1" smtClean="0"/>
              <a:t>RadioGroup</a:t>
            </a:r>
            <a:r>
              <a:rPr lang="en-US" altLang="ko-KR" sz="1600" b="0" dirty="0" smtClean="0"/>
              <a:t> </a:t>
            </a:r>
            <a:r>
              <a:rPr lang="en-US" altLang="ko-KR" sz="1600" b="0" dirty="0" err="1" smtClean="0"/>
              <a:t>RadioButton</a:t>
            </a:r>
            <a:r>
              <a:rPr lang="en-US" altLang="ko-KR" sz="1600" b="0" dirty="0" smtClean="0"/>
              <a:t> 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개를 </a:t>
            </a:r>
            <a:r>
              <a:rPr lang="ko-KR" altLang="en-US" sz="1600" b="0" dirty="0" smtClean="0"/>
              <a:t>생성</a:t>
            </a:r>
            <a:endParaRPr lang="en-US" altLang="ko-KR" sz="1600" b="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라디오버튼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위젯의 </a:t>
            </a:r>
            <a:r>
              <a:rPr lang="en-US" altLang="ko-KR" sz="1400" dirty="0"/>
              <a:t>id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rdoCal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rdoTime</a:t>
            </a:r>
            <a:r>
              <a:rPr lang="ko-KR" altLang="en-US" sz="1400" dirty="0"/>
              <a:t>로 함</a:t>
            </a:r>
            <a:endParaRPr lang="en-US" altLang="ko-KR" sz="1400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0" dirty="0" err="1" smtClean="0"/>
              <a:t>LinearLayout</a:t>
            </a:r>
            <a:endParaRPr lang="en-US" altLang="ko-KR" sz="1600" b="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dirty="0" err="1" smtClean="0"/>
              <a:t>LinearLayout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layout_weight</a:t>
            </a:r>
            <a:r>
              <a:rPr lang="ko-KR" altLang="en-US" sz="1400" dirty="0"/>
              <a:t>를 </a:t>
            </a:r>
            <a:r>
              <a:rPr lang="en-US" altLang="ko-KR" sz="1400" dirty="0"/>
              <a:t>1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0" dirty="0" err="1" smtClean="0"/>
              <a:t>FrameLayout</a:t>
            </a:r>
            <a:r>
              <a:rPr lang="ko-KR" altLang="en-US" sz="1600" b="0" dirty="0"/>
              <a:t>을 두고 </a:t>
            </a:r>
            <a:r>
              <a:rPr lang="ko-KR" altLang="en-US" sz="1600" b="0" dirty="0" smtClean="0"/>
              <a:t>안에</a:t>
            </a:r>
            <a:endParaRPr lang="en-US" altLang="ko-KR" sz="1600" b="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dirty="0" err="1" smtClean="0"/>
              <a:t>CalendarView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en-US" altLang="ko-KR" sz="1600" dirty="0" err="1" smtClean="0"/>
              <a:t>TimePicker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개를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위젯의 </a:t>
            </a:r>
            <a:r>
              <a:rPr lang="en-US" altLang="ko-KR" sz="1400" dirty="0"/>
              <a:t>id</a:t>
            </a:r>
            <a:r>
              <a:rPr lang="ko-KR" altLang="en-US" sz="1400" dirty="0"/>
              <a:t>는 </a:t>
            </a:r>
            <a:r>
              <a:rPr lang="en-US" altLang="ko-KR" sz="1400" dirty="0"/>
              <a:t>calendarView1, timePicker1</a:t>
            </a:r>
            <a:r>
              <a:rPr lang="ko-KR" altLang="en-US" sz="1400" dirty="0"/>
              <a:t>로 함</a:t>
            </a:r>
            <a:endParaRPr lang="en-US" altLang="ko-KR" sz="1400" dirty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600" b="0" dirty="0" err="1" smtClean="0"/>
              <a:t>LinearLayout</a:t>
            </a:r>
            <a:endParaRPr lang="en-US" altLang="ko-KR" sz="1600" b="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Button </a:t>
            </a:r>
            <a:r>
              <a:rPr lang="en-US" altLang="ko-KR" sz="1400" dirty="0"/>
              <a:t>1</a:t>
            </a:r>
            <a:r>
              <a:rPr lang="ko-KR" altLang="en-US" sz="1400" dirty="0"/>
              <a:t>개와 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 10</a:t>
            </a:r>
            <a:r>
              <a:rPr lang="ko-KR" altLang="en-US" sz="1400" dirty="0"/>
              <a:t>개를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버튼의 </a:t>
            </a:r>
            <a:r>
              <a:rPr lang="en-US" altLang="ko-KR" sz="1400" dirty="0"/>
              <a:t>id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btnEnd</a:t>
            </a:r>
            <a:r>
              <a:rPr lang="ko-KR" altLang="en-US" sz="1400" dirty="0"/>
              <a:t>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텍스트뷰는</a:t>
            </a:r>
            <a:r>
              <a:rPr lang="ko-KR" altLang="en-US" sz="1400" dirty="0"/>
              <a:t> 홀수 차례에만 </a:t>
            </a:r>
            <a:r>
              <a:rPr lang="en-US" altLang="ko-KR" sz="1400" dirty="0"/>
              <a:t>id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tvYear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tvMonth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tvDay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tvHour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tvMinute</a:t>
            </a:r>
            <a:r>
              <a:rPr lang="ko-KR" altLang="en-US" sz="1400" dirty="0"/>
              <a:t>로 함</a:t>
            </a:r>
            <a:endParaRPr lang="en-US" altLang="ko-KR" sz="1400" dirty="0"/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600" b="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:  </a:t>
            </a:r>
            <a:r>
              <a:rPr lang="ko-KR" altLang="en-US" sz="2400" dirty="0" smtClean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2"/>
          <a:stretch/>
        </p:blipFill>
        <p:spPr>
          <a:xfrm>
            <a:off x="5815474" y="775007"/>
            <a:ext cx="2489321" cy="40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/>
          <a:stretch/>
        </p:blipFill>
        <p:spPr>
          <a:xfrm>
            <a:off x="251520" y="1393553"/>
            <a:ext cx="5102489" cy="4379976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21" y="3280903"/>
            <a:ext cx="4438374" cy="2420040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511799" y="5660600"/>
            <a:ext cx="4385641" cy="84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27" y="175966"/>
            <a:ext cx="1761404" cy="31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 이벤트 및 메서드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버튼 이벤트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 </a:t>
            </a:r>
          </a:p>
          <a:p>
            <a:pPr marL="544512" lvl="2" indent="0">
              <a:buNone/>
            </a:pPr>
            <a:r>
              <a:rPr lang="en-US" altLang="ko-KR" dirty="0" err="1" smtClean="0"/>
              <a:t>setVisitility</a:t>
            </a:r>
            <a:r>
              <a:rPr lang="en-US" altLang="ko-KR" dirty="0" smtClean="0"/>
              <a:t>()</a:t>
            </a:r>
          </a:p>
          <a:p>
            <a:pPr marL="544512" lvl="2" indent="0">
              <a:buNone/>
            </a:pPr>
            <a:r>
              <a:rPr lang="en-US" altLang="ko-KR" dirty="0" err="1" smtClean="0"/>
              <a:t>setBASE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SystmClock.elaspedRealTime</a:t>
            </a:r>
            <a:r>
              <a:rPr lang="en-US" altLang="ko-KR" dirty="0" smtClean="0"/>
              <a:t>());</a:t>
            </a:r>
          </a:p>
          <a:p>
            <a:pPr marL="544512" lvl="2" indent="0">
              <a:buNone/>
            </a:pPr>
            <a:r>
              <a:rPr lang="en-US" altLang="ko-KR" dirty="0" smtClean="0"/>
              <a:t>start()</a:t>
            </a:r>
          </a:p>
          <a:p>
            <a:pPr marL="544512" lvl="2" indent="0">
              <a:buNone/>
            </a:pPr>
            <a:r>
              <a:rPr lang="en-US" altLang="ko-KR" dirty="0" smtClean="0"/>
              <a:t>stop()</a:t>
            </a:r>
          </a:p>
          <a:p>
            <a:pPr marL="544512" lvl="2" indent="0">
              <a:buNone/>
            </a:pPr>
            <a:r>
              <a:rPr lang="en-US" altLang="ko-KR" dirty="0" err="1" smtClean="0"/>
              <a:t>setTextColor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setText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pPr lvl="1"/>
            <a:r>
              <a:rPr lang="ko-KR" altLang="en-US" dirty="0" err="1" smtClean="0"/>
              <a:t>카렌더</a:t>
            </a:r>
            <a:r>
              <a:rPr lang="ko-KR" altLang="en-US" dirty="0" smtClean="0"/>
              <a:t> 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setOnDateChangeListener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Year</a:t>
            </a:r>
          </a:p>
          <a:p>
            <a:pPr lvl="2"/>
            <a:r>
              <a:rPr lang="en-US" altLang="ko-KR" dirty="0" smtClean="0"/>
              <a:t>Month+1</a:t>
            </a:r>
          </a:p>
          <a:p>
            <a:pPr lvl="2"/>
            <a:r>
              <a:rPr lang="en-US" altLang="ko-KR" dirty="0" err="1" smtClean="0"/>
              <a:t>dayOfMonth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getCurrentHour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 smtClean="0"/>
              <a:t>getCurrentMinute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전역변수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부여한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</a:t>
            </a:r>
            <a:r>
              <a:rPr lang="ko-KR" altLang="en-US" dirty="0"/>
              <a:t>위젯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smtClean="0"/>
              <a:t>위젯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2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/>
          <a:stretch/>
        </p:blipFill>
        <p:spPr>
          <a:xfrm>
            <a:off x="470620" y="2103120"/>
            <a:ext cx="8083365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504" y="1034448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변수에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대입하고 처음에는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캘린더뷰와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타임피커가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보이지 않게 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3.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251520" y="2101421"/>
            <a:ext cx="5000494" cy="2927662"/>
          </a:xfrm>
          <a:prstGeom prst="rect">
            <a:avLst/>
          </a:prstGeom>
        </p:spPr>
      </p:pic>
      <p:pic>
        <p:nvPicPr>
          <p:cNvPr id="5" name="Picture 4" descr="스크린샷 2017-02-26 오후 4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3" y="4205987"/>
            <a:ext cx="5308747" cy="25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3813" y="96697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 클릭 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캘런더뷰와 타임피커 중 하나씩만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 이벤트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리스너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/>
        </p:blipFill>
        <p:spPr>
          <a:xfrm>
            <a:off x="426290" y="2037965"/>
            <a:ext cx="7578391" cy="43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안드로이드에서는 </a:t>
            </a:r>
            <a:r>
              <a:rPr lang="en-US" altLang="ko-KR" dirty="0"/>
              <a:t>SQLite</a:t>
            </a:r>
            <a:r>
              <a:rPr lang="ko-KR" altLang="en-US" dirty="0"/>
              <a:t>라는 간단한 형태의 데이터베이스를 포함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는 </a:t>
            </a:r>
            <a:r>
              <a:rPr lang="en-US" altLang="ko-KR" dirty="0"/>
              <a:t>MySQL, MS-SQL, Oracle </a:t>
            </a:r>
            <a:r>
              <a:rPr lang="ko-KR" altLang="en-US" dirty="0"/>
              <a:t>등의 데이터베이스처럼 </a:t>
            </a:r>
            <a:r>
              <a:rPr lang="en-US" altLang="ko-KR" dirty="0"/>
              <a:t>SQL</a:t>
            </a:r>
            <a:r>
              <a:rPr lang="ko-KR" altLang="en-US" dirty="0"/>
              <a:t>문을 이용해서 데이터를 다룰 수 있는 데이터베이스 엔진</a:t>
            </a:r>
            <a:endParaRPr lang="en-US" altLang="ko-KR" dirty="0"/>
          </a:p>
          <a:p>
            <a:pPr lvl="1"/>
            <a:r>
              <a:rPr lang="ko-KR" altLang="en-US" dirty="0"/>
              <a:t>다른 데이터베이스와는 다르게 기능이 작고 간단하게 되어 있어서  모바일 환경에서 많이 사용</a:t>
            </a: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데이터베이스 구축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기본 ▶</a:t>
            </a:r>
            <a:r>
              <a:rPr lang="en-US" altLang="ko-KR" sz="2400" dirty="0" smtClean="0"/>
              <a:t>SQLite</a:t>
            </a:r>
            <a:r>
              <a:rPr lang="ko-KR" altLang="en-US" sz="2400" dirty="0" smtClean="0"/>
              <a:t>에서 데이터베이스 구축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1695"/>
          <a:stretch/>
        </p:blipFill>
        <p:spPr>
          <a:xfrm>
            <a:off x="605406" y="3717032"/>
            <a:ext cx="5548200" cy="23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080" y="906432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크로노미터가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시작하고약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완료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정지하도록 이벤트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리스너를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4.05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/>
          <a:stretch/>
        </p:blipFill>
        <p:spPr>
          <a:xfrm>
            <a:off x="645818" y="1949744"/>
            <a:ext cx="6036538" cy="4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스크린샷 2017-02-26 오후 4.08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8"/>
          <a:stretch/>
        </p:blipFill>
        <p:spPr>
          <a:xfrm>
            <a:off x="251520" y="2194559"/>
            <a:ext cx="8579261" cy="23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b="0" dirty="0"/>
              <a:t>일기장을 내장 메모리가 아닌</a:t>
            </a:r>
            <a:r>
              <a:rPr lang="en-US" altLang="ko-KR" b="0" dirty="0"/>
              <a:t> SQLite</a:t>
            </a:r>
            <a:r>
              <a:rPr lang="ko-KR" altLang="ko-KR" b="0" dirty="0"/>
              <a:t>에 저장되도록 수정하라</a:t>
            </a:r>
            <a:r>
              <a:rPr lang="en-US" altLang="ko-KR" b="0" dirty="0"/>
              <a:t>. </a:t>
            </a:r>
            <a:endParaRPr lang="ko-KR" altLang="ko-KR" b="0" dirty="0"/>
          </a:p>
          <a:p>
            <a:r>
              <a:rPr lang="ko-KR" altLang="ko-KR" b="0" dirty="0" smtClean="0"/>
              <a:t>데이터베이스는</a:t>
            </a:r>
            <a:r>
              <a:rPr lang="en-US" altLang="ko-KR" b="0" dirty="0" smtClean="0"/>
              <a:t> </a:t>
            </a:r>
            <a:r>
              <a:rPr lang="en-US" altLang="ko-KR" b="0" dirty="0" err="1"/>
              <a:t>myDB</a:t>
            </a:r>
            <a:r>
              <a:rPr lang="ko-KR" altLang="ko-KR" b="0" dirty="0"/>
              <a:t>로</a:t>
            </a:r>
            <a:r>
              <a:rPr lang="en-US" altLang="ko-KR" b="0" dirty="0"/>
              <a:t>, </a:t>
            </a:r>
            <a:r>
              <a:rPr lang="ko-KR" altLang="ko-KR" b="0" dirty="0"/>
              <a:t>테이블은</a:t>
            </a:r>
            <a:r>
              <a:rPr lang="en-US" altLang="ko-KR" b="0" dirty="0"/>
              <a:t> </a:t>
            </a:r>
            <a:r>
              <a:rPr lang="en-US" altLang="ko-KR" b="0" dirty="0" err="1"/>
              <a:t>myDiary</a:t>
            </a:r>
            <a:r>
              <a:rPr lang="ko-KR" altLang="ko-KR" b="0" dirty="0"/>
              <a:t>로 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r>
              <a:rPr lang="ko-KR" altLang="en-US" b="0" dirty="0" smtClean="0"/>
              <a:t>테이블 구조 </a:t>
            </a:r>
            <a:r>
              <a:rPr lang="en-US" altLang="ko-KR" b="0" dirty="0" smtClean="0"/>
              <a:t>.</a:t>
            </a:r>
            <a:endParaRPr lang="ko-KR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en-US" altLang="ko-KR" dirty="0" smtClean="0"/>
              <a:t>+DB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67805434"/>
              </p:ext>
            </p:extLst>
          </p:nvPr>
        </p:nvGraphicFramePr>
        <p:xfrm>
          <a:off x="899239" y="2350580"/>
          <a:ext cx="3425873" cy="14932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250">
                  <a:extLst>
                    <a:ext uri="{9D8B030D-6E8A-4147-A177-3AD203B41FA5}">
                      <a16:colId xmlns:a16="http://schemas.microsoft.com/office/drawing/2014/main" val="1424728582"/>
                    </a:ext>
                  </a:extLst>
                </a:gridCol>
                <a:gridCol w="1986623">
                  <a:extLst>
                    <a:ext uri="{9D8B030D-6E8A-4147-A177-3AD203B41FA5}">
                      <a16:colId xmlns:a16="http://schemas.microsoft.com/office/drawing/2014/main" val="3245061319"/>
                    </a:ext>
                  </a:extLst>
                </a:gridCol>
              </a:tblGrid>
              <a:tr h="591403">
                <a:tc>
                  <a:txBody>
                    <a:bodyPr/>
                    <a:lstStyle/>
                    <a:p>
                      <a:pPr marL="63500" algn="ctr" fontAlgn="base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열이름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576" marR="38576" marT="0" marB="0" anchor="ctr"/>
                </a:tc>
                <a:tc>
                  <a:txBody>
                    <a:bodyPr/>
                    <a:lstStyle/>
                    <a:p>
                      <a:pPr marL="63500" algn="ctr" fontAlgn="base" latinLnBrk="1">
                        <a:spcAft>
                          <a:spcPts val="0"/>
                        </a:spcAft>
                      </a:pPr>
                      <a:r>
                        <a:rPr lang="ko-KR" sz="1400" kern="0" dirty="0" err="1">
                          <a:effectLst/>
                        </a:rPr>
                        <a:t>데이터형식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576" marR="38576" marT="0" marB="0" anchor="ctr"/>
                </a:tc>
                <a:extLst>
                  <a:ext uri="{0D108BD9-81ED-4DB2-BD59-A6C34878D82A}">
                    <a16:rowId xmlns:a16="http://schemas.microsoft.com/office/drawing/2014/main" val="2847388235"/>
                  </a:ext>
                </a:extLst>
              </a:tr>
              <a:tr h="450913">
                <a:tc>
                  <a:txBody>
                    <a:bodyPr/>
                    <a:lstStyle/>
                    <a:p>
                      <a:pPr marL="63500" algn="ctr" fontAlgn="base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diaryDate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576" marR="38576" marT="0" marB="0" anchor="ctr"/>
                </a:tc>
                <a:tc>
                  <a:txBody>
                    <a:bodyPr/>
                    <a:lstStyle/>
                    <a:p>
                      <a:pPr marL="63500" algn="ctr" fontAlgn="base" latinLnBrk="1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char(10)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576" marR="38576" marT="0" marB="0" anchor="ctr"/>
                </a:tc>
                <a:extLst>
                  <a:ext uri="{0D108BD9-81ED-4DB2-BD59-A6C34878D82A}">
                    <a16:rowId xmlns:a16="http://schemas.microsoft.com/office/drawing/2014/main" val="2956119317"/>
                  </a:ext>
                </a:extLst>
              </a:tr>
              <a:tr h="450913">
                <a:tc>
                  <a:txBody>
                    <a:bodyPr/>
                    <a:lstStyle/>
                    <a:p>
                      <a:pPr marL="63500" algn="ctr" fontAlgn="base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content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576" marR="38576" marT="0" marB="0" anchor="ctr"/>
                </a:tc>
                <a:tc>
                  <a:txBody>
                    <a:bodyPr/>
                    <a:lstStyle/>
                    <a:p>
                      <a:pPr marL="63500" algn="ctr" fontAlgn="base" latinLnBrk="1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varchar(500)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576" marR="38576" marT="0" marB="0" anchor="ctr"/>
                </a:tc>
                <a:extLst>
                  <a:ext uri="{0D108BD9-81ED-4DB2-BD59-A6C34878D82A}">
                    <a16:rowId xmlns:a16="http://schemas.microsoft.com/office/drawing/2014/main" val="2917070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55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377" t="38687" r="56667" b="39700"/>
          <a:stretch/>
        </p:blipFill>
        <p:spPr>
          <a:xfrm>
            <a:off x="384312" y="1052736"/>
            <a:ext cx="3101009" cy="2120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2971" t="29907" r="37464" b="43077"/>
          <a:stretch/>
        </p:blipFill>
        <p:spPr>
          <a:xfrm>
            <a:off x="4502368" y="1344138"/>
            <a:ext cx="3220279" cy="48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42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870" t="12212" r="42754" b="26868"/>
          <a:stretch/>
        </p:blipFill>
        <p:spPr>
          <a:xfrm>
            <a:off x="241161" y="1052737"/>
            <a:ext cx="4243986" cy="4420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362" t="47602" r="44783" b="26463"/>
          <a:stretch/>
        </p:blipFill>
        <p:spPr>
          <a:xfrm>
            <a:off x="4485147" y="4003600"/>
            <a:ext cx="4081670" cy="19021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6544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42" t="14778" r="56160" b="13901"/>
          <a:stretch/>
        </p:blipFill>
        <p:spPr>
          <a:xfrm>
            <a:off x="251520" y="1052736"/>
            <a:ext cx="6002833" cy="53538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5868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13" t="12752" r="49638" b="9983"/>
          <a:stretch/>
        </p:blipFill>
        <p:spPr>
          <a:xfrm>
            <a:off x="251519" y="1052736"/>
            <a:ext cx="6798637" cy="5710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0508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2" t="12121" r="49837" b="22695"/>
          <a:stretch/>
        </p:blipFill>
        <p:spPr>
          <a:xfrm>
            <a:off x="251520" y="993914"/>
            <a:ext cx="7078425" cy="5075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84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5" t="13265" r="48917" b="7258"/>
          <a:stretch/>
        </p:blipFill>
        <p:spPr>
          <a:xfrm>
            <a:off x="251520" y="973482"/>
            <a:ext cx="6559827" cy="5645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7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3" t="23006" r="25759" b="24079"/>
          <a:stretch/>
        </p:blipFill>
        <p:spPr>
          <a:xfrm>
            <a:off x="271307" y="984738"/>
            <a:ext cx="8671416" cy="33963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+DB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3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이용한 프로젝트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03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DB</a:t>
            </a:r>
            <a:r>
              <a:rPr lang="ko-KR" altLang="en-US" dirty="0"/>
              <a:t>정보 리스트로 보여주기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1167" r="2298"/>
          <a:stretch/>
        </p:blipFill>
        <p:spPr>
          <a:xfrm>
            <a:off x="251520" y="1052736"/>
            <a:ext cx="8468553" cy="28533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61" t="21067" r="33897" b="12623"/>
          <a:stretch/>
        </p:blipFill>
        <p:spPr>
          <a:xfrm>
            <a:off x="6692348" y="3352800"/>
            <a:ext cx="1926271" cy="27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7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DB</a:t>
            </a:r>
            <a:r>
              <a:rPr lang="ko-KR" altLang="en-US" dirty="0"/>
              <a:t>정보 리스트로 보여주기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7562" r="1305" b="11789"/>
          <a:stretch/>
        </p:blipFill>
        <p:spPr>
          <a:xfrm>
            <a:off x="246695" y="1052736"/>
            <a:ext cx="5897217" cy="3878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7651" t="38979" r="20990" b="41203"/>
          <a:stretch/>
        </p:blipFill>
        <p:spPr>
          <a:xfrm>
            <a:off x="2504661" y="5034824"/>
            <a:ext cx="6255026" cy="16245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6689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DB</a:t>
            </a:r>
            <a:r>
              <a:rPr lang="ko-KR" altLang="en-US" dirty="0"/>
              <a:t>정보 리스트로 보여주기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7358" t="16465" r="22086" b="18959"/>
          <a:stretch/>
        </p:blipFill>
        <p:spPr>
          <a:xfrm>
            <a:off x="357809" y="933395"/>
            <a:ext cx="6864626" cy="59246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6168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책 정보를 입력할 수 있는 화면을 </a:t>
            </a:r>
            <a:r>
              <a:rPr lang="ko-KR" altLang="en-US" b="0" dirty="0" err="1" smtClean="0"/>
              <a:t>액티비티로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만듬</a:t>
            </a:r>
            <a:endParaRPr lang="en-US" altLang="ko-KR" b="0" dirty="0" smtClean="0"/>
          </a:p>
          <a:p>
            <a:r>
              <a:rPr lang="ko-KR" altLang="en-US" b="0" dirty="0" smtClean="0"/>
              <a:t>책 정보는 제목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저자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내용을 입력할 수 있어야 함</a:t>
            </a:r>
            <a:endParaRPr lang="en-US" altLang="ko-KR" b="0" dirty="0" smtClean="0"/>
          </a:p>
          <a:p>
            <a:r>
              <a:rPr lang="ko-KR" altLang="en-US" b="0" dirty="0" smtClean="0"/>
              <a:t>저장 버튼을 누르면 데이터베이스에 저장되도록 함</a:t>
            </a:r>
            <a:endParaRPr lang="en-US" altLang="ko-KR" b="0" dirty="0" smtClean="0"/>
          </a:p>
          <a:p>
            <a:r>
              <a:rPr lang="ko-KR" altLang="en-US" b="0" dirty="0" smtClean="0"/>
              <a:t>정상적으로 저장되었다면 간단한 토스트 메시지를 띄워 줌</a:t>
            </a:r>
            <a:endParaRPr lang="en-US" altLang="ko-KR" b="0" dirty="0" smtClean="0"/>
          </a:p>
          <a:p>
            <a:endParaRPr lang="ko-KR" altLang="en-US" b="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직접 풀어 </a:t>
            </a:r>
            <a:r>
              <a:rPr lang="ko-KR" altLang="en-US" dirty="0" smtClean="0"/>
              <a:t>보기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시험 나옴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32079" y="2924070"/>
            <a:ext cx="3305908" cy="33862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240" y="3469139"/>
            <a:ext cx="8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제목                     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40" y="4024254"/>
            <a:ext cx="196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저자                    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287" y="4432551"/>
            <a:ext cx="196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내용              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57977" y="3469139"/>
            <a:ext cx="1868993" cy="369332"/>
          </a:xfrm>
          <a:prstGeom prst="rect">
            <a:avLst/>
          </a:prstGeom>
          <a:ln w="3175">
            <a:solidFill>
              <a:srgbClr val="24242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42904" y="4024254"/>
            <a:ext cx="1868993" cy="369332"/>
          </a:xfrm>
          <a:prstGeom prst="rect">
            <a:avLst/>
          </a:prstGeom>
          <a:ln w="3175">
            <a:solidFill>
              <a:srgbClr val="24242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8746" y="4801883"/>
            <a:ext cx="2788418" cy="646331"/>
          </a:xfrm>
          <a:prstGeom prst="rect">
            <a:avLst/>
          </a:prstGeom>
          <a:ln w="3175">
            <a:solidFill>
              <a:srgbClr val="24242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42904" y="5838092"/>
            <a:ext cx="1120393" cy="321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저</a:t>
            </a:r>
            <a:r>
              <a:rPr lang="ko-KR" altLang="en-US" dirty="0"/>
              <a:t>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2079" y="2924070"/>
            <a:ext cx="1467059" cy="4521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37987" y="2924069"/>
            <a:ext cx="3305908" cy="33862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737987" y="2924069"/>
            <a:ext cx="1467059" cy="4521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919233" y="2924069"/>
            <a:ext cx="1467059" cy="4521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225141" y="2924070"/>
            <a:ext cx="1467059" cy="4521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59534" y="3549526"/>
            <a:ext cx="8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제목                      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83498" y="3549527"/>
            <a:ext cx="8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저자                      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868236" y="3549527"/>
            <a:ext cx="8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내용                     </a:t>
            </a:r>
            <a:endParaRPr lang="ko-KR" altLang="en-US" dirty="0"/>
          </a:p>
        </p:txBody>
      </p:sp>
      <p:sp>
        <p:nvSpPr>
          <p:cNvPr id="3" name="포인트가 5개인 별 2"/>
          <p:cNvSpPr/>
          <p:nvPr/>
        </p:nvSpPr>
        <p:spPr>
          <a:xfrm>
            <a:off x="7381103" y="354227"/>
            <a:ext cx="1491049" cy="149104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59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데이터베이스 구축 및 </a:t>
            </a:r>
            <a:r>
              <a:rPr lang="en-US" altLang="ko-KR" dirty="0" smtClean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툴 활용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86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dirty="0" err="1"/>
              <a:t>Sql</a:t>
            </a:r>
            <a:r>
              <a:rPr lang="en-US" altLang="ko-KR" dirty="0"/>
              <a:t> browser </a:t>
            </a: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dirty="0">
                <a:hlinkClick r:id="rId2"/>
              </a:rPr>
              <a:t>http://sqlitebrowser.org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==&gt; </a:t>
            </a:r>
            <a:r>
              <a:rPr lang="ko-KR" altLang="en-US" dirty="0" smtClean="0"/>
              <a:t>다운로드 설치  </a:t>
            </a:r>
            <a:r>
              <a:rPr lang="ko-KR" altLang="en-US" b="1" dirty="0" smtClean="0"/>
              <a:t> </a:t>
            </a: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SQLite Developer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그래픽 화면에서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데이터베이스를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관리하기 위한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http://www.sqlitedeveloper.com/download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다운로드하여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설치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[Database]-[Register Database]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편집할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데이터베이스 파일을 선택 후 데이터 추가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활용 ▶</a:t>
            </a:r>
            <a:r>
              <a:rPr lang="en-US" altLang="ko-KR" sz="2400" dirty="0" smtClean="0"/>
              <a:t>SQLite GUI </a:t>
            </a:r>
            <a:r>
              <a:rPr lang="ko-KR" altLang="en-US" sz="2400" dirty="0" smtClean="0"/>
              <a:t>툴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62" y="774701"/>
            <a:ext cx="2448285" cy="15265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68" y="3584611"/>
            <a:ext cx="3209694" cy="30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4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sz="1800" b="0" dirty="0" smtClean="0"/>
              <a:t>DB </a:t>
            </a:r>
            <a:r>
              <a:rPr lang="en-US" sz="1800" b="0" dirty="0"/>
              <a:t>Browser for SQLite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접근할 때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명령 프롬프트를 이용했지만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DB Browser for SQLite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GUI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툴을 사용하면 좀 더 편리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활용 ▶</a:t>
            </a:r>
            <a:r>
              <a:rPr lang="en-US" altLang="ko-KR" sz="2400" dirty="0" smtClean="0"/>
              <a:t>SQLite GUI </a:t>
            </a:r>
            <a:r>
              <a:rPr lang="ko-KR" altLang="en-US" sz="2400" dirty="0" smtClean="0"/>
              <a:t>툴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-60" b="7263"/>
          <a:stretch/>
        </p:blipFill>
        <p:spPr>
          <a:xfrm>
            <a:off x="466642" y="2162106"/>
            <a:ext cx="7965880" cy="41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064" y="1043592"/>
            <a:ext cx="9111936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데이터베이스 및 테이블 생성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 smtClean="0"/>
              <a:t>새</a:t>
            </a:r>
            <a:r>
              <a:rPr lang="ko-KR" altLang="en-US" dirty="0"/>
              <a:t> 데이터베이스</a:t>
            </a:r>
            <a:r>
              <a:rPr lang="en-US" altLang="ko-KR" dirty="0" smtClean="0"/>
              <a:t>]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선택하여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저장하려는 파일명을 고르세요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데이터베이스 파일이 저장될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경로와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파일명을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지정해주고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을 클릭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SQLite </a:t>
            </a:r>
            <a:r>
              <a:rPr lang="ko-KR" altLang="en-US" dirty="0" smtClean="0"/>
              <a:t>활용 ▶</a:t>
            </a:r>
            <a:r>
              <a:rPr lang="en-US" altLang="ko-KR" sz="2400" dirty="0" smtClean="0"/>
              <a:t>SQLite GUI </a:t>
            </a:r>
            <a:r>
              <a:rPr lang="ko-KR" altLang="en-US" sz="2400" dirty="0" smtClean="0"/>
              <a:t>툴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1097"/>
          <a:stretch/>
        </p:blipFill>
        <p:spPr>
          <a:xfrm>
            <a:off x="991319" y="2243324"/>
            <a:ext cx="6025232" cy="37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데이터 입력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입력하려면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데이터 보기</a:t>
            </a:r>
            <a:r>
              <a:rPr lang="en-US" altLang="ko-KR" sz="1600" b="1" dirty="0"/>
              <a:t>] </a:t>
            </a:r>
            <a:r>
              <a:rPr lang="ko-KR" altLang="en-US" sz="1600" b="1" dirty="0"/>
              <a:t>탭을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데이터 입력 후 메뉴의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파일</a:t>
            </a:r>
            <a:r>
              <a:rPr lang="en-US" altLang="ko-KR" sz="1600" b="1" dirty="0"/>
              <a:t>]-[</a:t>
            </a:r>
            <a:r>
              <a:rPr lang="ko-KR" altLang="en-US" sz="1600" b="1" dirty="0"/>
              <a:t>변경사항 저장하기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선택해서 변경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사항 저장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생성한 데이터베이스 파일을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Device File Explorer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넣어서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활용 ▶</a:t>
            </a:r>
            <a:r>
              <a:rPr lang="en-US" altLang="ko-KR" sz="2400" dirty="0" smtClean="0"/>
              <a:t>SQLite GUI </a:t>
            </a:r>
            <a:r>
              <a:rPr lang="ko-KR" altLang="en-US" sz="2400" dirty="0" smtClean="0"/>
              <a:t>툴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2230"/>
          <a:stretch/>
        </p:blipFill>
        <p:spPr>
          <a:xfrm>
            <a:off x="951229" y="2438310"/>
            <a:ext cx="6447803" cy="32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 smtClean="0"/>
              <a:t>groupDB</a:t>
            </a:r>
            <a:r>
              <a:rPr lang="ko-KR" altLang="en-US" b="0" dirty="0" smtClean="0"/>
              <a:t>데이터베이스 파일을 </a:t>
            </a:r>
            <a:r>
              <a:rPr lang="en-US" altLang="ko-KR" b="0" dirty="0" smtClean="0"/>
              <a:t>Device File Explorer</a:t>
            </a:r>
            <a:r>
              <a:rPr lang="ko-KR" altLang="en-US" b="0" dirty="0" smtClean="0"/>
              <a:t>를 이용하여 </a:t>
            </a:r>
            <a:r>
              <a:rPr lang="en-US" altLang="ko-KR" b="0" dirty="0" smtClean="0"/>
              <a:t>AVD</a:t>
            </a:r>
            <a:r>
              <a:rPr lang="ko-KR" altLang="en-US" b="0" dirty="0" smtClean="0"/>
              <a:t>에서 </a:t>
            </a:r>
            <a:r>
              <a:rPr lang="en-US" altLang="ko-KR" b="0" dirty="0" smtClean="0"/>
              <a:t>pc</a:t>
            </a:r>
            <a:r>
              <a:rPr lang="ko-KR" altLang="en-US" b="0" dirty="0" smtClean="0"/>
              <a:t>로 가져온</a:t>
            </a:r>
            <a:r>
              <a:rPr lang="en-US" altLang="ko-KR" b="0" dirty="0" smtClean="0"/>
              <a:t>(Save As) </a:t>
            </a:r>
            <a:r>
              <a:rPr lang="ko-KR" altLang="en-US" b="0" dirty="0" smtClean="0"/>
              <a:t>후</a:t>
            </a:r>
            <a:r>
              <a:rPr lang="en-US" altLang="ko-KR" b="0" dirty="0" smtClean="0"/>
              <a:t>, DB Browser for SQLite</a:t>
            </a:r>
            <a:r>
              <a:rPr lang="ko-KR" altLang="en-US" b="0" dirty="0" smtClean="0"/>
              <a:t>에서 가수 그룹 이름을 모두 한 그룹으로 고치고 가수 그룹을 몇 개 더 입력해 보자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그런 다음 </a:t>
            </a:r>
            <a:r>
              <a:rPr lang="en-US" altLang="ko-KR" b="0" dirty="0" smtClean="0"/>
              <a:t>AVD</a:t>
            </a:r>
            <a:r>
              <a:rPr lang="ko-KR" altLang="en-US" b="0" dirty="0" smtClean="0"/>
              <a:t>에서 다시 넣고 실행해서 데이터가 조회가 되는지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확인한다</a:t>
            </a:r>
            <a:r>
              <a:rPr lang="en-US" altLang="ko-KR" b="0" dirty="0" smtClean="0"/>
              <a:t>. 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GUI </a:t>
            </a:r>
            <a:r>
              <a:rPr lang="ko-KR" altLang="en-US" sz="2400" dirty="0"/>
              <a:t>툴 </a:t>
            </a:r>
            <a:r>
              <a:rPr lang="ko-KR" altLang="en-US" sz="2400" dirty="0" smtClean="0"/>
              <a:t>활용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28" t="32411" r="2991" b="1426"/>
          <a:stretch/>
        </p:blipFill>
        <p:spPr>
          <a:xfrm>
            <a:off x="552971" y="2976997"/>
            <a:ext cx="3821716" cy="1915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6250" t="9155" r="2187" b="11422"/>
          <a:stretch/>
        </p:blipFill>
        <p:spPr>
          <a:xfrm>
            <a:off x="4865119" y="2629986"/>
            <a:ext cx="2524942" cy="38786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01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35221" y="774701"/>
            <a:ext cx="8640000" cy="53285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DB</a:t>
            </a:r>
            <a:r>
              <a:rPr lang="ko-KR" altLang="en-US" dirty="0" err="1" smtClean="0"/>
              <a:t>관리클래스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데이터베이스와 테이블을 생성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SQLiteOpenHelper</a:t>
            </a:r>
            <a:r>
              <a:rPr lang="en-US" altLang="ko-KR" dirty="0"/>
              <a:t> </a:t>
            </a:r>
            <a:r>
              <a:rPr lang="ko-KR" altLang="en-US" dirty="0"/>
              <a:t>상속받아  </a:t>
            </a:r>
            <a:r>
              <a:rPr lang="en-US" altLang="ko-KR" dirty="0"/>
              <a:t>SQLite</a:t>
            </a:r>
            <a:r>
              <a:rPr lang="ko-KR" altLang="en-US" dirty="0"/>
              <a:t>를 사용할 수 있게 해주는 역할을 </a:t>
            </a:r>
            <a:r>
              <a:rPr lang="ko-KR" altLang="en-US" dirty="0" err="1"/>
              <a:t>할수</a:t>
            </a:r>
            <a:r>
              <a:rPr lang="ko-KR" altLang="en-US" dirty="0"/>
              <a:t> 있는 </a:t>
            </a:r>
            <a:r>
              <a:rPr lang="ko-KR" altLang="en-US" dirty="0" err="1"/>
              <a:t>클래스정의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질의 관련 클래스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객체를 사용해서 </a:t>
            </a:r>
            <a:r>
              <a:rPr lang="en-US" altLang="ko-KR" dirty="0"/>
              <a:t>select</a:t>
            </a:r>
            <a:r>
              <a:rPr lang="ko-KR" altLang="en-US" dirty="0"/>
              <a:t>하거나 </a:t>
            </a:r>
            <a:r>
              <a:rPr lang="en-US" altLang="ko-KR" dirty="0"/>
              <a:t>insert</a:t>
            </a:r>
            <a:r>
              <a:rPr lang="ko-KR" altLang="en-US" dirty="0"/>
              <a:t>하는 </a:t>
            </a:r>
            <a:r>
              <a:rPr lang="ko-KR" altLang="en-US" dirty="0" err="1"/>
              <a:t>메소드를</a:t>
            </a:r>
            <a:r>
              <a:rPr lang="ko-KR" altLang="en-US" dirty="0"/>
              <a:t> 작성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Close()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호출해서 자원을 반환</a:t>
            </a: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 앱 개발을 위한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SQLite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동작 방식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SQLiteOpenHelper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</a:rPr>
              <a:t>SQLiteDatabase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 Cursor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인터페이스 활용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활용 ▶</a:t>
            </a:r>
            <a:r>
              <a:rPr lang="en-US" altLang="ko-KR" sz="2400" dirty="0" smtClean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2784"/>
          <a:stretch/>
        </p:blipFill>
        <p:spPr>
          <a:xfrm>
            <a:off x="2277610" y="4455607"/>
            <a:ext cx="4206979" cy="1647686"/>
          </a:xfrm>
          <a:prstGeom prst="rect">
            <a:avLst/>
          </a:prstGeom>
        </p:spPr>
      </p:pic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993874"/>
              </p:ext>
            </p:extLst>
          </p:nvPr>
        </p:nvGraphicFramePr>
        <p:xfrm>
          <a:off x="5462071" y="517675"/>
          <a:ext cx="3175496" cy="67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62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각 클래스에서 주로 사용되는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 </a:t>
            </a:r>
            <a:r>
              <a:rPr lang="ko-KR" altLang="en-US" dirty="0" smtClean="0"/>
              <a:t>활용 ▶</a:t>
            </a:r>
            <a:r>
              <a:rPr lang="en-US" altLang="ko-KR" sz="2400" dirty="0" smtClean="0"/>
              <a:t>SQLite </a:t>
            </a:r>
            <a:r>
              <a:rPr lang="ko-KR" altLang="en-US" sz="2400" dirty="0" smtClean="0"/>
              <a:t>프로그래밍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" t="5852" r="361"/>
          <a:stretch/>
        </p:blipFill>
        <p:spPr>
          <a:xfrm>
            <a:off x="470686" y="1644072"/>
            <a:ext cx="8169070" cy="41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SQLiteOpenHelper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데이터 베이스 생성과 버전을 관리하는 클래스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SQLiteOpenHelper</a:t>
            </a:r>
            <a:r>
              <a:rPr lang="en-US" altLang="ko-KR" sz="2000" dirty="0" smtClean="0"/>
              <a:t> :  </a:t>
            </a:r>
            <a:r>
              <a:rPr lang="ko-KR" altLang="en-US" sz="2000" dirty="0" smtClean="0"/>
              <a:t>데이터 베이스 생성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onCreate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데이터베이스가 처음 생성 될 때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onUpgrade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데이터베이스의 업그레이드가 </a:t>
            </a:r>
            <a:r>
              <a:rPr lang="ko-KR" altLang="en-US" sz="2000" dirty="0" err="1" smtClean="0"/>
              <a:t>필요할때</a:t>
            </a:r>
            <a:r>
              <a:rPr lang="ko-KR" altLang="en-US" sz="2000" dirty="0" smtClean="0"/>
              <a:t>  </a:t>
            </a:r>
            <a:r>
              <a:rPr lang="en-US" altLang="ko-KR" sz="2000" dirty="0" smtClean="0">
                <a:sym typeface="Wingdings" panose="05000000000000000000" pitchFamily="2" charset="2"/>
              </a:rPr>
              <a:t> </a:t>
            </a:r>
            <a:r>
              <a:rPr lang="ko-KR" altLang="en-US" sz="2000" dirty="0" err="1" smtClean="0">
                <a:sym typeface="Wingdings" panose="05000000000000000000" pitchFamily="2" charset="2"/>
              </a:rPr>
              <a:t>삭제후</a:t>
            </a:r>
            <a:r>
              <a:rPr lang="ko-KR" altLang="en-US" sz="2000" dirty="0" smtClean="0">
                <a:sym typeface="Wingdings" panose="05000000000000000000" pitchFamily="2" charset="2"/>
              </a:rPr>
              <a:t> 다시 생성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execSQL</a:t>
            </a:r>
            <a:r>
              <a:rPr lang="en-US" altLang="ko-KR" sz="2000" dirty="0" smtClean="0"/>
              <a:t> : SQL</a:t>
            </a:r>
            <a:r>
              <a:rPr lang="ko-KR" altLang="en-US" sz="2000" dirty="0" smtClean="0"/>
              <a:t>문 작성 </a:t>
            </a:r>
            <a:endParaRPr lang="en-US" altLang="ko-KR" sz="2000" dirty="0" smtClean="0"/>
          </a:p>
          <a:p>
            <a:pPr lvl="1"/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관련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3274" y="3717032"/>
            <a:ext cx="8358246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</a:t>
            </a:r>
            <a:r>
              <a:rPr lang="en-US" altLang="ko-KR" dirty="0" err="1" smtClean="0"/>
              <a:t>dbmanager</a:t>
            </a:r>
            <a:r>
              <a:rPr lang="en-US" altLang="ko-KR" dirty="0" smtClean="0"/>
              <a:t> extends </a:t>
            </a:r>
            <a:r>
              <a:rPr lang="en-US" altLang="ko-KR" dirty="0" err="1" smtClean="0"/>
              <a:t>SQLiteOpenHelper</a:t>
            </a:r>
            <a:r>
              <a:rPr lang="en-US" altLang="ko-KR" dirty="0" smtClean="0"/>
              <a:t> {</a:t>
            </a:r>
            <a:endParaRPr lang="ko-KR" altLang="en-US" dirty="0" smtClean="0"/>
          </a:p>
          <a:p>
            <a:r>
              <a:rPr lang="en-US" altLang="ko-KR" dirty="0" smtClean="0"/>
              <a:t>public </a:t>
            </a:r>
            <a:r>
              <a:rPr lang="en-US" altLang="ko-KR" dirty="0" err="1" smtClean="0"/>
              <a:t>dbmanager</a:t>
            </a:r>
            <a:r>
              <a:rPr lang="en-US" altLang="ko-KR" dirty="0" smtClean="0"/>
              <a:t>(Context </a:t>
            </a:r>
            <a:r>
              <a:rPr lang="en-US" altLang="ko-KR" dirty="0" err="1" smtClean="0"/>
              <a:t>context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super(context, "</a:t>
            </a:r>
            <a:r>
              <a:rPr lang="en-US" altLang="ko-KR" dirty="0" err="1" smtClean="0"/>
              <a:t>myDB</a:t>
            </a:r>
            <a:r>
              <a:rPr lang="en-US" altLang="ko-KR" dirty="0" smtClean="0"/>
              <a:t>", null, 1);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public void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SQLiteDatabase</a:t>
            </a:r>
            <a:r>
              <a:rPr lang="en-US" altLang="ko-KR" dirty="0" smtClean="0"/>
              <a:t> db) {</a:t>
            </a:r>
          </a:p>
          <a:p>
            <a:r>
              <a:rPr lang="en-US" altLang="ko-KR" dirty="0" err="1" smtClean="0"/>
              <a:t>db.execSQL</a:t>
            </a:r>
            <a:r>
              <a:rPr lang="en-US" altLang="ko-KR" dirty="0" smtClean="0"/>
              <a:t>("create table member (name text);");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r="34369" b="90826"/>
          <a:stretch/>
        </p:blipFill>
        <p:spPr bwMode="auto">
          <a:xfrm>
            <a:off x="2565909" y="5961116"/>
            <a:ext cx="5523788" cy="34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47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 err="1"/>
              <a:t>getReadableDatabase</a:t>
            </a:r>
            <a:r>
              <a:rPr lang="en-US" altLang="ko-KR" sz="2200" dirty="0"/>
              <a:t>() : </a:t>
            </a:r>
            <a:r>
              <a:rPr lang="ko-KR" altLang="en-US" sz="2200" dirty="0"/>
              <a:t>데이터 베이스를 생성하거나 오픈</a:t>
            </a:r>
            <a:endParaRPr lang="en-US" altLang="ko-KR" sz="2200" dirty="0"/>
          </a:p>
          <a:p>
            <a:pPr lvl="1"/>
            <a:r>
              <a:rPr lang="en-US" altLang="ko-KR" sz="2000" dirty="0"/>
              <a:t>Close() : </a:t>
            </a:r>
            <a:r>
              <a:rPr lang="ko-KR" altLang="en-US" sz="2000" dirty="0"/>
              <a:t>데이터베이스를 닫음</a:t>
            </a:r>
            <a:endParaRPr lang="en-US" altLang="ko-KR" sz="2000" dirty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getWritableDatabase</a:t>
            </a:r>
            <a:r>
              <a:rPr lang="en-US" altLang="ko-KR" sz="2400" dirty="0" smtClean="0"/>
              <a:t> () : </a:t>
            </a:r>
            <a:r>
              <a:rPr lang="ko-KR" altLang="en-US" sz="2400" dirty="0" smtClean="0"/>
              <a:t>기록 또는 조회에 유용한 데이터베이스를 생성하거나 오픈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관련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67313" y="3340262"/>
            <a:ext cx="7072362" cy="11430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 smtClean="0"/>
              <a:t>SQLiteDatabase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sdb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dbmgr.getWritableDatabase</a:t>
            </a:r>
            <a:r>
              <a:rPr lang="en-US" altLang="ko-KR" dirty="0" smtClean="0"/>
              <a:t>();</a:t>
            </a:r>
            <a:r>
              <a:rPr lang="ko-KR" altLang="en-US" dirty="0" smtClean="0"/>
              <a:t>            </a:t>
            </a:r>
          </a:p>
          <a:p>
            <a:r>
              <a:rPr lang="en-US" altLang="ko-KR" dirty="0" err="1" smtClean="0"/>
              <a:t>sdb.execSQL</a:t>
            </a:r>
            <a:r>
              <a:rPr lang="en-US" altLang="ko-KR" dirty="0" smtClean="0"/>
              <a:t>("insert into member values('" + </a:t>
            </a:r>
            <a:r>
              <a:rPr lang="en-US" altLang="ko-KR" dirty="0" err="1" smtClean="0"/>
              <a:t>str_name</a:t>
            </a:r>
            <a:r>
              <a:rPr lang="en-US" altLang="ko-KR" dirty="0" smtClean="0"/>
              <a:t> +"');");            </a:t>
            </a:r>
            <a:endParaRPr lang="ko-KR" altLang="en-US" dirty="0" smtClean="0"/>
          </a:p>
          <a:p>
            <a:r>
              <a:rPr lang="en-US" altLang="ko-KR" dirty="0" err="1" smtClean="0"/>
              <a:t>dbmgr.close</a:t>
            </a:r>
            <a:r>
              <a:rPr lang="en-US" altLang="ko-KR" dirty="0" smtClean="0"/>
              <a:t>();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/>
          <a:srcRect r="4425" b="93313"/>
          <a:stretch/>
        </p:blipFill>
        <p:spPr bwMode="auto">
          <a:xfrm>
            <a:off x="871295" y="4595765"/>
            <a:ext cx="7937097" cy="3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97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Cursor </a:t>
            </a:r>
            <a:r>
              <a:rPr lang="ko-KR" altLang="en-US" sz="2000" dirty="0" smtClean="0"/>
              <a:t>클래스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데이터 베이스 조회에 의한 데이터 셋을 읽고 쓰는 인터페이스 제공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moveToNext</a:t>
            </a:r>
            <a:r>
              <a:rPr lang="en-US" altLang="ko-KR" sz="2000" dirty="0" smtClean="0"/>
              <a:t>() : </a:t>
            </a:r>
            <a:r>
              <a:rPr lang="ko-KR" altLang="en-US" sz="2000" dirty="0" smtClean="0"/>
              <a:t>커서를 다음 행으로 이동함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getString</a:t>
            </a:r>
            <a:r>
              <a:rPr lang="en-US" altLang="ko-KR" sz="2000" dirty="0" smtClean="0"/>
              <a:t>() : </a:t>
            </a:r>
            <a:r>
              <a:rPr lang="ko-KR" altLang="en-US" sz="2000" dirty="0" smtClean="0"/>
              <a:t>요청된 열의 값을 문자열로 반환함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Close : </a:t>
            </a:r>
            <a:r>
              <a:rPr lang="ko-KR" altLang="en-US" sz="2000" dirty="0" smtClean="0"/>
              <a:t>커서를 닫음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rawQuery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문자열로 작성된 </a:t>
            </a:r>
            <a:r>
              <a:rPr lang="ko-KR" altLang="en-US" sz="2000" dirty="0" err="1" smtClean="0"/>
              <a:t>조회문을</a:t>
            </a:r>
            <a:r>
              <a:rPr lang="ko-KR" altLang="en-US" sz="2000" dirty="0" smtClean="0"/>
              <a:t> 실행한 결과로 생긴 </a:t>
            </a:r>
            <a:r>
              <a:rPr lang="ko-KR" altLang="en-US" sz="2000" dirty="0" err="1" smtClean="0"/>
              <a:t>데이터셋에</a:t>
            </a:r>
            <a:r>
              <a:rPr lang="ko-KR" altLang="en-US" sz="2000" dirty="0" smtClean="0"/>
              <a:t> 대한 커서를 반환함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Append : </a:t>
            </a:r>
            <a:r>
              <a:rPr lang="ko-KR" altLang="en-US" sz="2000" dirty="0" smtClean="0"/>
              <a:t>문자를 </a:t>
            </a:r>
            <a:r>
              <a:rPr lang="ko-KR" altLang="en-US" sz="2000" dirty="0" err="1" smtClean="0"/>
              <a:t>텍스트뷰</a:t>
            </a:r>
            <a:r>
              <a:rPr lang="ko-KR" altLang="en-US" sz="2000" dirty="0" smtClean="0"/>
              <a:t> 에 첨부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관련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31906" y="4347275"/>
            <a:ext cx="6715172" cy="12859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SQLiteDatabase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sdb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dbmgr.getReadableDatabase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smtClean="0"/>
              <a:t>Cursor </a:t>
            </a:r>
            <a:r>
              <a:rPr lang="en-US" altLang="ko-KR" sz="1400" dirty="0" err="1" smtClean="0"/>
              <a:t>cursor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sdb.rawQuery</a:t>
            </a:r>
            <a:r>
              <a:rPr lang="en-US" altLang="ko-KR" sz="1400" dirty="0" smtClean="0"/>
              <a:t>("select name from member", </a:t>
            </a:r>
            <a:r>
              <a:rPr lang="en-US" altLang="ko-KR" sz="1400" b="1" dirty="0" smtClean="0"/>
              <a:t>null);</a:t>
            </a:r>
            <a:r>
              <a:rPr lang="ko-KR" altLang="en-US" sz="1400" dirty="0" smtClean="0"/>
              <a:t>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while(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cursor.moveToNext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()) {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String name     =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cursor.getString</a:t>
            </a:r>
            <a:r>
              <a:rPr lang="en-US" altLang="ko-KR" sz="1400" dirty="0" smtClean="0">
                <a:solidFill>
                  <a:schemeClr val="tx1"/>
                </a:solidFill>
              </a:rPr>
              <a:t>(0);</a:t>
            </a:r>
            <a:r>
              <a:rPr lang="ko-KR" altLang="en-US" sz="1400" dirty="0" smtClean="0">
                <a:solidFill>
                  <a:schemeClr val="tx1"/>
                </a:solidFill>
              </a:rPr>
              <a:t>       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tv_list.append</a:t>
            </a:r>
            <a:r>
              <a:rPr lang="en-US" altLang="ko-KR" sz="1400" dirty="0" smtClean="0">
                <a:solidFill>
                  <a:schemeClr val="tx1"/>
                </a:solidFill>
              </a:rPr>
              <a:t>(name + "\n");</a:t>
            </a:r>
            <a:r>
              <a:rPr lang="ko-KR" altLang="en-US" dirty="0" smtClean="0"/>
              <a:t>      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56179" b="88996"/>
          <a:stretch/>
        </p:blipFill>
        <p:spPr bwMode="auto">
          <a:xfrm>
            <a:off x="4014522" y="5752866"/>
            <a:ext cx="3632556" cy="31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110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2692</TotalTime>
  <Words>1297</Words>
  <Application>Microsoft Office PowerPoint</Application>
  <PresentationFormat>화면 슬라이드 쇼(4:3)</PresentationFormat>
  <Paragraphs>221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5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Times New Roman</vt:lpstr>
      <vt:lpstr>Wingdings</vt:lpstr>
      <vt:lpstr>Wingdings 3</vt:lpstr>
      <vt:lpstr>2_Office 테마</vt:lpstr>
      <vt:lpstr>원본</vt:lpstr>
      <vt:lpstr>데이터베이스</vt:lpstr>
      <vt:lpstr>SQLite 기본 ▶데이터베이스 기본 개념</vt:lpstr>
      <vt:lpstr>SQLite 기본 ▶SQLite에서 데이터베이스 구축</vt:lpstr>
      <vt:lpstr>SQLite 이용한 프로젝트</vt:lpstr>
      <vt:lpstr>SQLite 활용 ▶SQLite 프로그래밍</vt:lpstr>
      <vt:lpstr>SQLite 활용 ▶SQLite 프로그래밍</vt:lpstr>
      <vt:lpstr>데이터베이스 관련 클래스</vt:lpstr>
      <vt:lpstr>데이터베이스 관련 클래스</vt:lpstr>
      <vt:lpstr>데이터베이스 관련 클래스</vt:lpstr>
      <vt:lpstr>SQLite 활용 ▶SQLite 프로그래밍</vt:lpstr>
      <vt:lpstr>SQLite 활용 ▶SQLite 프로그래밍</vt:lpstr>
      <vt:lpstr>SQLite 활용 ▶SQLite 프로그래밍</vt:lpstr>
      <vt:lpstr>SQLite 활용 ▶SQLite 프로그래밍</vt:lpstr>
      <vt:lpstr>2. SQLite 활용 ▶SQLite 프로그래밍</vt:lpstr>
      <vt:lpstr>2. SQLite 활용 ▶SQLite 프로그래밍</vt:lpstr>
      <vt:lpstr>SQLite 활용 ▶SQLite 프로그래밍</vt:lpstr>
      <vt:lpstr>SQLite 활용 ▶SQLite 프로그래밍</vt:lpstr>
      <vt:lpstr>SQLite 활용 ▶SQLite 프로그래밍</vt:lpstr>
      <vt:lpstr>SQLite 활용 ▶SQLite 프로그래밍</vt:lpstr>
      <vt:lpstr>SQLite 활용 ▶SQLite 프로그래밍</vt:lpstr>
      <vt:lpstr>SQLite 활용 ▶SQLite 프로그래밍</vt:lpstr>
      <vt:lpstr>SQLite 활용 ▶SQLite 프로그래밍</vt:lpstr>
      <vt:lpstr>SQLite 활용 ▶SQLite 프로그래밍</vt:lpstr>
      <vt:lpstr>실습:  날짜/시간 관련 위젯</vt:lpstr>
      <vt:lpstr>실습:  날짜/시간 관련 위젯</vt:lpstr>
      <vt:lpstr>실습:  날짜/시간 관련 위젯</vt:lpstr>
      <vt:lpstr>실습 : 고급 위젯 ▶ 날짜/시간 관련 위젯</vt:lpstr>
      <vt:lpstr> 실습:  날짜/시간 관련 위젯</vt:lpstr>
      <vt:lpstr>실습:  날짜/시간 관련 위젯</vt:lpstr>
      <vt:lpstr>실습:  날짜/시간 관련 위젯</vt:lpstr>
      <vt:lpstr>실습:  날짜/시간 관련 위젯</vt:lpstr>
      <vt:lpstr>실습:  날짜/시간 관련 위젯 +DB</vt:lpstr>
      <vt:lpstr>실습:  날짜/시간 관련 위젯 +DB</vt:lpstr>
      <vt:lpstr>실습:  날짜/시간 관련 위젯 +DB</vt:lpstr>
      <vt:lpstr>실습:  날짜/시간 관련 위젯 +DB</vt:lpstr>
      <vt:lpstr>실습:  날짜/시간 관련 위젯 +DB</vt:lpstr>
      <vt:lpstr>실습:  날짜/시간 관련 위젯 +DB</vt:lpstr>
      <vt:lpstr>실습:  날짜/시간 관련 위젯 +DB</vt:lpstr>
      <vt:lpstr>실습:  날짜/시간 관련 위젯 +DB</vt:lpstr>
      <vt:lpstr>실습 : DB정보 리스트로 보여주기</vt:lpstr>
      <vt:lpstr>실습 : DB정보 리스트로 보여주기</vt:lpstr>
      <vt:lpstr>실습 : DB정보 리스트로 보여주기</vt:lpstr>
      <vt:lpstr> 직접 풀어 보기 &lt;- 시험 나옴</vt:lpstr>
      <vt:lpstr>SQLite 데이터베이스 구축 및  GUI 툴 활용</vt:lpstr>
      <vt:lpstr>SQLite 활용 ▶SQLite GUI 툴 활용</vt:lpstr>
      <vt:lpstr>SQLite 활용 ▶SQLite GUI 툴 활용</vt:lpstr>
      <vt:lpstr>2. SQLite 활용 ▶SQLite GUI 툴 활용</vt:lpstr>
      <vt:lpstr>SQLite 활용 ▶SQLite GUI 툴 활용</vt:lpstr>
      <vt:lpstr>SQLite 활용 ▶SQLite GUI 툴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Yumra</cp:lastModifiedBy>
  <cp:revision>302</cp:revision>
  <dcterms:created xsi:type="dcterms:W3CDTF">2017-01-09T05:29:11Z</dcterms:created>
  <dcterms:modified xsi:type="dcterms:W3CDTF">2018-06-11T03:29:28Z</dcterms:modified>
</cp:coreProperties>
</file>